
<file path=[Content_Types].xml><?xml version="1.0" encoding="utf-8"?>
<Types xmlns="http://schemas.openxmlformats.org/package/2006/content-types">
  <Default Extension="png" ContentType="image/png"/>
  <Default Extension="jfif" ContentType="image/jpe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83" r:id="rId1"/>
  </p:sldMasterIdLst>
  <p:notesMasterIdLst>
    <p:notesMasterId r:id="rId9"/>
  </p:notesMasterIdLst>
  <p:sldIdLst>
    <p:sldId id="256" r:id="rId2"/>
    <p:sldId id="257" r:id="rId3"/>
    <p:sldId id="260" r:id="rId4"/>
    <p:sldId id="261" r:id="rId5"/>
    <p:sldId id="259" r:id="rId6"/>
    <p:sldId id="258" r:id="rId7"/>
    <p:sldId id="262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0C13B3-1614-435E-A58D-DC8B720B40BE}" type="datetimeFigureOut">
              <a:rPr lang="ru-RU" smtClean="0"/>
              <a:t>17.05.2025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AD81A9-97BE-4510-97F4-E9CABC381A0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528890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ужас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AD81A9-97BE-4510-97F4-E9CABC381A01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256632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oup 88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90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2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3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5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6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7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8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9" name="Rectangle 38"/>
            <p:cNvSpPr/>
            <p:nvPr/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Rectangle 40"/>
            <p:cNvSpPr/>
            <p:nvPr/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9236" y="2075504"/>
            <a:ext cx="8679915" cy="1748729"/>
          </a:xfrm>
        </p:spPr>
        <p:txBody>
          <a:bodyPr bIns="0" anchor="b">
            <a:normAutofit/>
          </a:bodyPr>
          <a:lstStyle>
            <a:lvl1pPr algn="ctr">
              <a:lnSpc>
                <a:spcPct val="80000"/>
              </a:lnSpc>
              <a:defRPr sz="5400" spc="-150">
                <a:solidFill>
                  <a:srgbClr val="FFFE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9237" y="3906266"/>
            <a:ext cx="8673427" cy="1322587"/>
          </a:xfrm>
        </p:spPr>
        <p:txBody>
          <a:bodyPr t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rgbClr val="FFFEFF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 vert="horz" lIns="91440" tIns="45720" rIns="91440" bIns="45720" rtlCol="0" anchor="ctr"/>
          <a:lstStyle>
            <a:lvl1pPr>
              <a:defRPr lang="en-US"/>
            </a:lvl1pPr>
          </a:lstStyle>
          <a:p>
            <a:fld id="{EE46FE28-F8CB-44EA-9DBE-21EC6CCBB1F7}" type="datetimeFigureOut">
              <a:rPr lang="ru-RU" smtClean="0"/>
              <a:t>17.05.2025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C02E45FB-83AA-4033-9390-ABE119BE012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342809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1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09983" y="794719"/>
            <a:ext cx="6275035" cy="5257090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6FE28-F8CB-44EA-9DBE-21EC6CCBB1F7}" type="datetimeFigureOut">
              <a:rPr lang="ru-RU" smtClean="0"/>
              <a:t>17.05.2025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E45FB-83AA-4033-9390-ABE119BE012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591127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 flipH="1">
            <a:off x="0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7718948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807437" y="2349925"/>
            <a:ext cx="3501195" cy="2456442"/>
          </a:xfrm>
        </p:spPr>
        <p:txBody>
          <a:bodyPr vert="eaVert"/>
          <a:lstStyle>
            <a:lvl1pPr algn="l">
              <a:lnSpc>
                <a:spcPct val="80000"/>
              </a:lnSpc>
              <a:defRPr>
                <a:solidFill>
                  <a:srgbClr val="FFFE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2747" y="798444"/>
            <a:ext cx="6268622" cy="5257303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EE46FE28-F8CB-44EA-9DBE-21EC6CCBB1F7}" type="datetimeFigureOut">
              <a:rPr lang="ru-RU" smtClean="0"/>
              <a:t>17.05.2025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C02E45FB-83AA-4033-9390-ABE119BE012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485266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81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7" name="Group 26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8" name="Rectangle 27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49925"/>
            <a:ext cx="3498979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8447" y="803186"/>
            <a:ext cx="6281873" cy="5248622"/>
          </a:xfrm>
        </p:spPr>
        <p:txBody>
          <a:bodyPr anchor="ctr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6FE28-F8CB-44EA-9DBE-21EC6CCBB1F7}" type="datetimeFigureOut">
              <a:rPr lang="ru-RU" smtClean="0"/>
              <a:t>17.05.2025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E45FB-83AA-4033-9390-ABE119BE012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194555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78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3259545" y="1186483"/>
            <a:ext cx="5666145" cy="4477933"/>
            <a:chOff x="3259545" y="1186483"/>
            <a:chExt cx="5666145" cy="4477933"/>
          </a:xfrm>
        </p:grpSpPr>
        <p:sp>
          <p:nvSpPr>
            <p:cNvPr id="99" name="Rectangle 98"/>
            <p:cNvSpPr/>
            <p:nvPr/>
          </p:nvSpPr>
          <p:spPr>
            <a:xfrm>
              <a:off x="3259545" y="1186483"/>
              <a:ext cx="5657881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1" name="Rectangle 100"/>
            <p:cNvSpPr/>
            <p:nvPr/>
          </p:nvSpPr>
          <p:spPr>
            <a:xfrm>
              <a:off x="3259545" y="1991156"/>
              <a:ext cx="5666145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4216" y="2074730"/>
            <a:ext cx="5490224" cy="1689390"/>
          </a:xfrm>
        </p:spPr>
        <p:txBody>
          <a:bodyPr bIns="0" anchor="b">
            <a:normAutofit/>
          </a:bodyPr>
          <a:lstStyle>
            <a:lvl1pPr algn="ctr">
              <a:defRPr sz="4400">
                <a:solidFill>
                  <a:srgbClr val="FFFE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44215" y="3846851"/>
            <a:ext cx="5490223" cy="1383770"/>
          </a:xfrm>
        </p:spPr>
        <p:txBody>
          <a:bodyPr tIns="0"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EE46FE28-F8CB-44EA-9DBE-21EC6CCBB1F7}" type="datetimeFigureOut">
              <a:rPr lang="ru-RU" smtClean="0"/>
              <a:t>17.05.2025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C02E45FB-83AA-4033-9390-ABE119BE012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013274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3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59" name="Group 58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0" name="Rectangle 59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1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2" name="Rectangle 61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0" y="2339669"/>
            <a:ext cx="3500828" cy="2470065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20878" y="803187"/>
            <a:ext cx="6269591" cy="2382651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8447" y="3672162"/>
            <a:ext cx="6272022" cy="238358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EE46FE28-F8CB-44EA-9DBE-21EC6CCBB1F7}" type="datetimeFigureOut">
              <a:rPr lang="ru-RU" smtClean="0"/>
              <a:t>17.05.2025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C02E45FB-83AA-4033-9390-ABE119BE012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758757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40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0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61" name="Group 6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2" name="Rectangle 6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3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4" name="Rectangle 63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1" y="2363915"/>
            <a:ext cx="3500828" cy="2460497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25137" y="803185"/>
            <a:ext cx="6265088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25305" y="1488985"/>
            <a:ext cx="6264350" cy="1696853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18653" y="3665887"/>
            <a:ext cx="6264414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18447" y="4351687"/>
            <a:ext cx="6265588" cy="170406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EE46FE28-F8CB-44EA-9DBE-21EC6CCBB1F7}" type="datetimeFigureOut">
              <a:rPr lang="ru-RU" smtClean="0"/>
              <a:t>17.05.2025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C02E45FB-83AA-4033-9390-ABE119BE012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528109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4" name="Group 23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5" name="Rectangle 24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6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6FE28-F8CB-44EA-9DBE-21EC6CCBB1F7}" type="datetimeFigureOut">
              <a:rPr lang="ru-RU" smtClean="0"/>
              <a:t>17.05.2025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E45FB-83AA-4033-9390-ABE119BE012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06486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EE46FE28-F8CB-44EA-9DBE-21EC6CCBB1F7}" type="datetimeFigureOut">
              <a:rPr lang="ru-RU" smtClean="0"/>
              <a:t>17.05.2025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C02E45FB-83AA-4033-9390-ABE119BE012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765393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5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6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1" name="Group 2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2" name="Rectangle 2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32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52026"/>
            <a:ext cx="3501197" cy="1223298"/>
          </a:xfrm>
        </p:spPr>
        <p:txBody>
          <a:bodyPr bIns="0" anchor="b">
            <a:noAutofit/>
          </a:bodyPr>
          <a:lstStyle>
            <a:lvl1pPr algn="ctr">
              <a:defRPr sz="3200">
                <a:solidFill>
                  <a:srgbClr val="FFFE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9983" y="802809"/>
            <a:ext cx="6275035" cy="5249940"/>
          </a:xfrm>
        </p:spPr>
        <p:txBody>
          <a:bodyPr anchor="ctr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8631" y="3580186"/>
            <a:ext cx="3501197" cy="1221164"/>
          </a:xfrm>
        </p:spPr>
        <p:txBody>
          <a:bodyPr/>
          <a:lstStyle>
            <a:lvl1pPr marL="0" indent="0" algn="ctr">
              <a:buNone/>
              <a:defRPr sz="16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6FE28-F8CB-44EA-9DBE-21EC6CCBB1F7}" type="datetimeFigureOut">
              <a:rPr lang="ru-RU" smtClean="0"/>
              <a:t>17.05.2025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E45FB-83AA-4033-9390-ABE119BE012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06466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72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81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76" name="Group 75"/>
          <p:cNvGrpSpPr/>
          <p:nvPr/>
        </p:nvGrpSpPr>
        <p:grpSpPr>
          <a:xfrm>
            <a:off x="805336" y="1698331"/>
            <a:ext cx="5941540" cy="3470421"/>
            <a:chOff x="805336" y="1698331"/>
            <a:chExt cx="5941540" cy="3470421"/>
          </a:xfrm>
        </p:grpSpPr>
        <p:sp>
          <p:nvSpPr>
            <p:cNvPr id="77" name="Rectangle 76"/>
            <p:cNvSpPr/>
            <p:nvPr/>
          </p:nvSpPr>
          <p:spPr>
            <a:xfrm>
              <a:off x="805336" y="1698331"/>
              <a:ext cx="5941540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Isosceles Triangle 9"/>
            <p:cNvSpPr/>
            <p:nvPr/>
          </p:nvSpPr>
          <p:spPr>
            <a:xfrm rot="10800000">
              <a:off x="3618113" y="4896349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9" name="Rectangle 78"/>
            <p:cNvSpPr/>
            <p:nvPr/>
          </p:nvSpPr>
          <p:spPr>
            <a:xfrm>
              <a:off x="805336" y="2274403"/>
              <a:ext cx="5941540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43510" y="0"/>
            <a:ext cx="4648490" cy="6858000"/>
          </a:xfrm>
          <a:solidFill>
            <a:schemeClr val="bg1">
              <a:lumMod val="65000"/>
              <a:lumOff val="3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5443" y="2360255"/>
            <a:ext cx="5776646" cy="1178032"/>
          </a:xfrm>
        </p:spPr>
        <p:txBody>
          <a:bodyPr bIns="0" anchor="b">
            <a:normAutofit/>
          </a:bodyPr>
          <a:lstStyle>
            <a:lvl1pPr>
              <a:defRPr sz="3600">
                <a:solidFill>
                  <a:srgbClr val="FFFE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5443" y="3545012"/>
            <a:ext cx="5776646" cy="1274198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EE46FE28-F8CB-44EA-9DBE-21EC6CCBB1F7}" type="datetimeFigureOut">
              <a:rPr lang="ru-RU" smtClean="0"/>
              <a:t>17.05.2025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5942203" cy="320040"/>
          </a:xfrm>
        </p:spPr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828377" y="320040"/>
            <a:ext cx="914400" cy="320040"/>
          </a:xfrm>
        </p:spPr>
        <p:txBody>
          <a:bodyPr/>
          <a:lstStyle/>
          <a:p>
            <a:fld id="{C02E45FB-83AA-4033-9390-ABE119BE012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468634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1161" y="2358391"/>
            <a:ext cx="3498667" cy="2456485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34982" y="794719"/>
            <a:ext cx="5950036" cy="5257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6</a:t>
            </a:r>
          </a:p>
          <a:p>
            <a:pPr lvl="6"/>
            <a:r>
              <a:rPr lang="en-US" dirty="0"/>
              <a:t>7</a:t>
            </a:r>
          </a:p>
          <a:p>
            <a:pPr lvl="7"/>
            <a:r>
              <a:rPr lang="en-US" dirty="0"/>
              <a:t>8</a:t>
            </a:r>
          </a:p>
          <a:p>
            <a:pPr lvl="8"/>
            <a:r>
              <a:rPr lang="en-US" dirty="0"/>
              <a:t>9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4672" y="320040"/>
            <a:ext cx="36576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46FE28-F8CB-44EA-9DBE-21EC6CCBB1F7}" type="datetimeFigureOut">
              <a:rPr lang="ru-RU" smtClean="0"/>
              <a:t>17.05.2025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4672" y="6227064"/>
            <a:ext cx="10588752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320040"/>
            <a:ext cx="9144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2E45FB-83AA-4033-9390-ABE119BE012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128445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4" r:id="rId1"/>
    <p:sldLayoutId id="2147483885" r:id="rId2"/>
    <p:sldLayoutId id="2147483886" r:id="rId3"/>
    <p:sldLayoutId id="2147483887" r:id="rId4"/>
    <p:sldLayoutId id="2147483888" r:id="rId5"/>
    <p:sldLayoutId id="2147483889" r:id="rId6"/>
    <p:sldLayoutId id="2147483890" r:id="rId7"/>
    <p:sldLayoutId id="2147483891" r:id="rId8"/>
    <p:sldLayoutId id="2147483892" r:id="rId9"/>
    <p:sldLayoutId id="2147483893" r:id="rId10"/>
    <p:sldLayoutId id="2147483894" r:id="rId11"/>
  </p:sldLayoutIdLst>
  <p:txStyles>
    <p:titleStyle>
      <a:lvl1pPr algn="ctr" defTabSz="914400" rtl="0" eaLnBrk="1" latinLnBrk="0" hangingPunct="1">
        <a:lnSpc>
          <a:spcPct val="85000"/>
        </a:lnSpc>
        <a:spcBef>
          <a:spcPct val="0"/>
        </a:spcBef>
        <a:buNone/>
        <a:defRPr sz="4000" b="0" i="0" kern="1200" cap="none" spc="-15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pxhere.com/ru/photo/999856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freepngimg.com/png/4512-red-apple-png-image" TargetMode="Externa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g"/><Relationship Id="rId4" Type="http://schemas.openxmlformats.org/officeDocument/2006/relationships/hyperlink" Target="https://pxhere.com/bg/photo/776172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fif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8.jf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114A940E-B3E3-4D97-BD77-441F6E5F2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Bahnschrift Light Condensed" panose="020B0502040204020203" pitchFamily="34" charset="0"/>
              </a:rPr>
              <a:t>Способы оптимизации кода на С++</a:t>
            </a:r>
          </a:p>
        </p:txBody>
      </p:sp>
      <p:pic>
        <p:nvPicPr>
          <p:cNvPr id="8" name="Объект 7">
            <a:extLst>
              <a:ext uri="{FF2B5EF4-FFF2-40B4-BE49-F238E27FC236}">
                <a16:creationId xmlns:a16="http://schemas.microsoft.com/office/drawing/2014/main" id="{EA32EB7E-7374-4E7D-8B02-5FA1E0F0FD9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923100" y="3429000"/>
            <a:ext cx="3177117" cy="23828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Объект 9">
            <a:extLst>
              <a:ext uri="{FF2B5EF4-FFF2-40B4-BE49-F238E27FC236}">
                <a16:creationId xmlns:a16="http://schemas.microsoft.com/office/drawing/2014/main" id="{DAE8B136-36C2-47C6-900B-AC2E44EAD77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7382917" y="555826"/>
            <a:ext cx="2257484" cy="2384425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797550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943DF7AF-AA01-4CA5-BA61-76162F29AF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73131" y="1189608"/>
            <a:ext cx="6559141" cy="601639"/>
          </a:xfrm>
        </p:spPr>
        <p:txBody>
          <a:bodyPr>
            <a:noAutofit/>
          </a:bodyPr>
          <a:lstStyle/>
          <a:p>
            <a:r>
              <a:rPr lang="ru-RU" sz="3200" dirty="0">
                <a:latin typeface="Arial Black" panose="020B0A04020102020204" pitchFamily="34" charset="0"/>
              </a:rPr>
              <a:t>Зачем оптимизировать</a:t>
            </a:r>
            <a:r>
              <a:rPr lang="en-US" sz="3200" dirty="0">
                <a:latin typeface="Arial Black" panose="020B0A04020102020204" pitchFamily="34" charset="0"/>
              </a:rPr>
              <a:t>?</a:t>
            </a:r>
            <a:endParaRPr lang="ru-RU" sz="3200" dirty="0">
              <a:latin typeface="Arial Black" panose="020B0A04020102020204" pitchFamily="34" charset="0"/>
            </a:endParaRPr>
          </a:p>
        </p:txBody>
      </p:sp>
      <p:sp>
        <p:nvSpPr>
          <p:cNvPr id="5" name="Подзаголовок 4">
            <a:extLst>
              <a:ext uri="{FF2B5EF4-FFF2-40B4-BE49-F238E27FC236}">
                <a16:creationId xmlns:a16="http://schemas.microsoft.com/office/drawing/2014/main" id="{C7F64598-BD38-4FA1-ACB6-88A29729C3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86757" y="1997476"/>
            <a:ext cx="8815525" cy="3240255"/>
          </a:xfrm>
        </p:spPr>
        <p:txBody>
          <a:bodyPr/>
          <a:lstStyle/>
          <a:p>
            <a:r>
              <a:rPr lang="ru-RU" sz="2800" dirty="0">
                <a:solidFill>
                  <a:schemeClr val="tx1"/>
                </a:solidFill>
                <a:latin typeface="Bahnschrift SemiBold SemiConden" panose="020B0502040204020203" pitchFamily="34" charset="0"/>
              </a:rPr>
              <a:t>Цели оптимизации</a:t>
            </a:r>
            <a:r>
              <a:rPr lang="en-US" sz="2800" dirty="0">
                <a:solidFill>
                  <a:schemeClr val="tx1"/>
                </a:solidFill>
                <a:latin typeface="Bahnschrift SemiBold SemiConden" panose="020B0502040204020203" pitchFamily="34" charset="0"/>
              </a:rPr>
              <a:t>:</a:t>
            </a:r>
          </a:p>
          <a:p>
            <a:pPr marL="342900" indent="-342900">
              <a:buAutoNum type="arabicPeriod"/>
            </a:pPr>
            <a:r>
              <a:rPr lang="ru-RU" dirty="0">
                <a:latin typeface="Bahnschrift SemiBold Condensed" panose="020B0502040204020203" pitchFamily="34" charset="0"/>
              </a:rPr>
              <a:t>1.увеличение скорости выполнения.</a:t>
            </a:r>
          </a:p>
          <a:p>
            <a:pPr marL="342900" indent="-342900">
              <a:buAutoNum type="arabicPeriod"/>
            </a:pPr>
            <a:r>
              <a:rPr lang="ru-RU" dirty="0">
                <a:latin typeface="Bahnschrift SemiBold Condensed" panose="020B0502040204020203" pitchFamily="34" charset="0"/>
              </a:rPr>
              <a:t>2.снижение потребления ресурсов.</a:t>
            </a:r>
          </a:p>
          <a:p>
            <a:pPr marL="342900" indent="-342900">
              <a:buAutoNum type="arabicPeriod"/>
            </a:pPr>
            <a:r>
              <a:rPr lang="ru-RU" dirty="0">
                <a:latin typeface="Bahnschrift SemiBold Condensed" panose="020B0502040204020203" pitchFamily="34" charset="0"/>
              </a:rPr>
              <a:t>3.улучшение отклика приложения.</a:t>
            </a:r>
          </a:p>
          <a:p>
            <a:pPr marL="342900" indent="-342900">
              <a:buAutoNum type="arabicPeriod"/>
            </a:pPr>
            <a:r>
              <a:rPr lang="ru-RU" sz="2800" dirty="0" err="1">
                <a:solidFill>
                  <a:schemeClr val="tx1"/>
                </a:solidFill>
                <a:latin typeface="Bahnschrift SemiBold SemiConden" panose="020B0502040204020203" pitchFamily="34" charset="0"/>
              </a:rPr>
              <a:t>КОГда</a:t>
            </a:r>
            <a:r>
              <a:rPr lang="ru-RU" sz="2800" dirty="0">
                <a:solidFill>
                  <a:schemeClr val="tx1"/>
                </a:solidFill>
                <a:latin typeface="Bahnschrift SemiBold SemiConden" panose="020B0502040204020203" pitchFamily="34" charset="0"/>
              </a:rPr>
              <a:t> оптимизировать</a:t>
            </a:r>
            <a:r>
              <a:rPr lang="en-US" sz="2800" dirty="0">
                <a:solidFill>
                  <a:schemeClr val="tx1"/>
                </a:solidFill>
                <a:latin typeface="Bahnschrift SemiBold SemiConden" panose="020B0502040204020203" pitchFamily="34" charset="0"/>
              </a:rPr>
              <a:t>?</a:t>
            </a:r>
          </a:p>
          <a:p>
            <a:pPr marL="342900" indent="-342900">
              <a:buAutoNum type="arabicPeriod"/>
            </a:pPr>
            <a:r>
              <a:rPr lang="ru-RU" dirty="0">
                <a:latin typeface="Bahnschrift SemiBold Condensed" panose="020B0502040204020203" pitchFamily="34" charset="0"/>
              </a:rPr>
              <a:t>После того как код корректно работает и протестирован.</a:t>
            </a:r>
          </a:p>
          <a:p>
            <a:pPr marL="342900" indent="-342900">
              <a:buAutoNum type="arabicPeriod"/>
            </a:pPr>
            <a:r>
              <a:rPr lang="ru-RU" dirty="0">
                <a:latin typeface="Bahnschrift SemiBold Condensed" panose="020B0502040204020203" pitchFamily="34" charset="0"/>
              </a:rPr>
              <a:t>Когда производительность является критическим требованием.</a:t>
            </a:r>
          </a:p>
          <a:p>
            <a:pPr marL="342900" indent="-342900">
              <a:buAutoNum type="arabicPeriod"/>
            </a:pPr>
            <a:endParaRPr lang="ru-RU" dirty="0">
              <a:latin typeface="Bahnschrift SemiBold SemiConden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105347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20E8ABAE-6459-400C-8B59-E2A6D82B2C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>
                <a:latin typeface="Arial Black" panose="020B0A04020102020204" pitchFamily="34" charset="0"/>
              </a:rPr>
              <a:t>Что такое оптимизация кода</a:t>
            </a:r>
            <a:r>
              <a:rPr lang="en-US" dirty="0">
                <a:latin typeface="Arial Black" panose="020B0A04020102020204" pitchFamily="34" charset="0"/>
              </a:rPr>
              <a:t>?</a:t>
            </a:r>
            <a:endParaRPr lang="ru-RU" dirty="0">
              <a:latin typeface="Arial Black" panose="020B0A04020102020204" pitchFamily="34" charset="0"/>
            </a:endParaRPr>
          </a:p>
        </p:txBody>
      </p:sp>
      <p:sp>
        <p:nvSpPr>
          <p:cNvPr id="5" name="Подзаголовок 4">
            <a:extLst>
              <a:ext uri="{FF2B5EF4-FFF2-40B4-BE49-F238E27FC236}">
                <a16:creationId xmlns:a16="http://schemas.microsoft.com/office/drawing/2014/main" id="{B163ABF1-1742-4B4F-92DD-860A699177A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>
                <a:latin typeface="Bahnschrift SemiBold SemiConden" panose="020B0502040204020203" pitchFamily="34" charset="0"/>
              </a:rPr>
              <a:t>Процесс  изменения существующего кода программы таким образом, чтобы он стал более эффективным. </a:t>
            </a:r>
          </a:p>
        </p:txBody>
      </p:sp>
    </p:spTree>
    <p:extLst>
      <p:ext uri="{BB962C8B-B14F-4D97-AF65-F5344CB8AC3E}">
        <p14:creationId xmlns:p14="http://schemas.microsoft.com/office/powerpoint/2010/main" val="632583997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99465ACF-BC13-460E-B9D9-DEBE749747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0888" y="1627379"/>
            <a:ext cx="5490224" cy="1689390"/>
          </a:xfrm>
        </p:spPr>
        <p:txBody>
          <a:bodyPr/>
          <a:lstStyle/>
          <a:p>
            <a:r>
              <a:rPr lang="ru-RU" dirty="0">
                <a:latin typeface="Bahnschrift SemiBold" panose="020B0502040204020203" pitchFamily="34" charset="0"/>
              </a:rPr>
              <a:t>Зачем нужна оптимизация</a:t>
            </a:r>
            <a:r>
              <a:rPr lang="en-US" dirty="0">
                <a:latin typeface="Bahnschrift SemiBold" panose="020B0502040204020203" pitchFamily="34" charset="0"/>
              </a:rPr>
              <a:t>?</a:t>
            </a:r>
            <a:endParaRPr lang="ru-RU" dirty="0">
              <a:latin typeface="Bahnschrift SemiBold" panose="020B0502040204020203" pitchFamily="34" charset="0"/>
            </a:endParaRP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D2CC9BC9-0D8D-4157-B515-55C9A3CF41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50888" y="3541232"/>
            <a:ext cx="5490223" cy="1383770"/>
          </a:xfrm>
        </p:spPr>
        <p:txBody>
          <a:bodyPr>
            <a:normAutofit/>
          </a:bodyPr>
          <a:lstStyle/>
          <a:p>
            <a:pPr marL="342900" indent="-342900">
              <a:buAutoNum type="arabicPeriod"/>
            </a:pPr>
            <a:r>
              <a:rPr lang="ru-RU" dirty="0">
                <a:solidFill>
                  <a:schemeClr val="bg2">
                    <a:lumMod val="10000"/>
                  </a:schemeClr>
                </a:solidFill>
                <a:latin typeface="Bahnschrift SemiBold SemiConden" panose="020B0502040204020203" pitchFamily="34" charset="0"/>
              </a:rPr>
              <a:t>1. Для обработки больших объемов данных.</a:t>
            </a:r>
          </a:p>
          <a:p>
            <a:pPr marL="342900" indent="-342900">
              <a:buAutoNum type="arabicPeriod"/>
            </a:pPr>
            <a:r>
              <a:rPr lang="ru-RU" dirty="0">
                <a:solidFill>
                  <a:schemeClr val="bg2">
                    <a:lumMod val="10000"/>
                  </a:schemeClr>
                </a:solidFill>
                <a:latin typeface="Bahnschrift SemiBold SemiConden" panose="020B0502040204020203" pitchFamily="34" charset="0"/>
              </a:rPr>
              <a:t>2. для улучшения пользовательского опыта.</a:t>
            </a:r>
          </a:p>
          <a:p>
            <a:pPr marL="342900" indent="-342900">
              <a:buAutoNum type="arabicPeriod"/>
            </a:pPr>
            <a:r>
              <a:rPr lang="ru-RU" dirty="0">
                <a:solidFill>
                  <a:schemeClr val="bg2">
                    <a:lumMod val="10000"/>
                  </a:schemeClr>
                </a:solidFill>
                <a:latin typeface="Bahnschrift SemiBold SemiConden" panose="020B0502040204020203" pitchFamily="34" charset="0"/>
              </a:rPr>
              <a:t>3. для экономии ресурсов (памяти процессора).</a:t>
            </a:r>
          </a:p>
          <a:p>
            <a:pPr marL="342900" indent="-342900">
              <a:buAutoNum type="arabicPeriod"/>
            </a:pPr>
            <a:endParaRPr lang="ru-RU" dirty="0">
              <a:solidFill>
                <a:schemeClr val="bg2">
                  <a:lumMod val="10000"/>
                </a:schemeClr>
              </a:solidFill>
            </a:endParaRPr>
          </a:p>
          <a:p>
            <a:pPr marL="342900" indent="-342900">
              <a:buAutoNum type="arabicPeriod"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800290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7CE9A4-87E4-47F0-949D-B43663B286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1998" y="1660123"/>
            <a:ext cx="3505816" cy="550417"/>
          </a:xfrm>
        </p:spPr>
        <p:txBody>
          <a:bodyPr>
            <a:noAutofit/>
          </a:bodyPr>
          <a:lstStyle/>
          <a:p>
            <a:r>
              <a:rPr lang="ru-RU" sz="2400" dirty="0">
                <a:latin typeface="Bahnschrift SemiBold Condensed" panose="020B0502040204020203" pitchFamily="34" charset="0"/>
              </a:rPr>
              <a:t>Как  подходить к  оптимизации</a:t>
            </a:r>
            <a:r>
              <a:rPr lang="en-US" sz="2400" dirty="0">
                <a:latin typeface="Bahnschrift SemiBold Condensed" panose="020B0502040204020203" pitchFamily="34" charset="0"/>
              </a:rPr>
              <a:t>?</a:t>
            </a:r>
            <a:endParaRPr lang="ru-RU" sz="2400" dirty="0">
              <a:latin typeface="Bahnschrift SemiBold Condensed" panose="020B0502040204020203" pitchFamily="34" charset="0"/>
            </a:endParaRP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DF5A49D4-1338-4932-BF71-DA257B8345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4830372" y="1198486"/>
            <a:ext cx="6923663" cy="408816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CC3AD55-BB7C-4836-AB21-B1D3531DABD8}"/>
              </a:ext>
            </a:extLst>
          </p:cNvPr>
          <p:cNvSpPr txBox="1"/>
          <p:nvPr/>
        </p:nvSpPr>
        <p:spPr>
          <a:xfrm>
            <a:off x="861998" y="2210540"/>
            <a:ext cx="3505816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ru-RU" sz="2000" dirty="0"/>
              <a:t> </a:t>
            </a:r>
            <a:r>
              <a:rPr lang="ru-RU" sz="2400" dirty="0">
                <a:latin typeface="Bahnschrift SemiBold Condensed" panose="020B0502040204020203" pitchFamily="34" charset="0"/>
              </a:rPr>
              <a:t>найти часть кода , которая замедляет всю программу.</a:t>
            </a:r>
          </a:p>
          <a:p>
            <a:pPr marL="342900" indent="-342900">
              <a:buAutoNum type="arabicPeriod"/>
            </a:pPr>
            <a:r>
              <a:rPr lang="ru-RU" sz="2400" dirty="0">
                <a:latin typeface="Bahnschrift SemiBold Condensed" panose="020B0502040204020203" pitchFamily="34" charset="0"/>
              </a:rPr>
              <a:t>анализировать выявленные проблемы.</a:t>
            </a:r>
          </a:p>
          <a:p>
            <a:pPr marL="342900" indent="-342900">
              <a:buAutoNum type="arabicPeriod"/>
            </a:pPr>
            <a:r>
              <a:rPr lang="ru-RU" sz="2400" dirty="0">
                <a:latin typeface="Bahnschrift SemiBold Condensed" panose="020B0502040204020203" pitchFamily="34" charset="0"/>
              </a:rPr>
              <a:t> внести изменения (оптимизировать)</a:t>
            </a:r>
          </a:p>
          <a:p>
            <a:pPr marL="342900" indent="-342900">
              <a:buAutoNum type="arabicPeriod"/>
            </a:pPr>
            <a:r>
              <a:rPr lang="ru-RU" sz="2400" dirty="0">
                <a:latin typeface="Bahnschrift SemiBold Condensed" panose="020B0502040204020203" pitchFamily="34" charset="0"/>
              </a:rPr>
              <a:t> подтвердить улучшение.</a:t>
            </a:r>
          </a:p>
          <a:p>
            <a:pPr marL="342900" indent="-342900">
              <a:buAutoNum type="arabicPeriod"/>
            </a:pPr>
            <a:endParaRPr lang="ru-RU" dirty="0"/>
          </a:p>
        </p:txBody>
      </p:sp>
      <p:sp>
        <p:nvSpPr>
          <p:cNvPr id="8" name="Пузырек для мыслей: облако 7">
            <a:extLst>
              <a:ext uri="{FF2B5EF4-FFF2-40B4-BE49-F238E27FC236}">
                <a16:creationId xmlns:a16="http://schemas.microsoft.com/office/drawing/2014/main" id="{A93EE617-B989-485E-A2EB-AE73F50FF297}"/>
              </a:ext>
            </a:extLst>
          </p:cNvPr>
          <p:cNvSpPr/>
          <p:nvPr/>
        </p:nvSpPr>
        <p:spPr>
          <a:xfrm>
            <a:off x="8460419" y="1571348"/>
            <a:ext cx="2024109" cy="1251751"/>
          </a:xfrm>
          <a:prstGeom prst="cloudCallout">
            <a:avLst>
              <a:gd name="adj1" fmla="val -61184"/>
              <a:gd name="adj2" fmla="val 69592"/>
            </a:avLst>
          </a:prstGeom>
          <a:solidFill>
            <a:schemeClr val="bg1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570E3598-83FA-4C94-B85C-1D8D334017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8693" y="1843645"/>
            <a:ext cx="972518" cy="54893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F94EBC6-98B2-4C04-9D48-C44D3A4FC793}"/>
              </a:ext>
            </a:extLst>
          </p:cNvPr>
          <p:cNvSpPr txBox="1"/>
          <p:nvPr/>
        </p:nvSpPr>
        <p:spPr>
          <a:xfrm>
            <a:off x="9037468" y="2392578"/>
            <a:ext cx="7812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Как...</a:t>
            </a:r>
          </a:p>
        </p:txBody>
      </p:sp>
    </p:spTree>
    <p:extLst>
      <p:ext uri="{BB962C8B-B14F-4D97-AF65-F5344CB8AC3E}">
        <p14:creationId xmlns:p14="http://schemas.microsoft.com/office/powerpoint/2010/main" val="19537869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000"/>
                            </p:stCondLst>
                            <p:childTnLst>
                              <p:par>
                                <p:cTn id="1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500"/>
                            </p:stCondLst>
                            <p:childTnLst>
                              <p:par>
                                <p:cTn id="2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4000"/>
                            </p:stCondLst>
                            <p:childTnLst>
                              <p:par>
                                <p:cTn id="2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8" grpId="0" animBg="1"/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E5F8D19-8D02-4884-8AA3-DA2786038E36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57" r="26457"/>
          <a:stretch>
            <a:fillRect/>
          </a:stretch>
        </p:blipFill>
        <p:spPr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5D39A32B-7861-4F8A-B24E-07622A108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5443" y="1001972"/>
            <a:ext cx="5776646" cy="1178032"/>
          </a:xfrm>
        </p:spPr>
        <p:txBody>
          <a:bodyPr/>
          <a:lstStyle/>
          <a:p>
            <a:r>
              <a:rPr lang="ru-RU" dirty="0">
                <a:latin typeface="Bahnschrift SemiBold Condensed" panose="020B0502040204020203" pitchFamily="34" charset="0"/>
              </a:rPr>
              <a:t>пример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73BC8D79-17B0-418D-A075-2257E5CC53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85443" y="2180004"/>
            <a:ext cx="5776646" cy="3202017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ru-RU" sz="2000" dirty="0">
                <a:latin typeface="Bahnschrift SemiBold Condensed" panose="020B0502040204020203" pitchFamily="34" charset="0"/>
              </a:rPr>
              <a:t>проблема</a:t>
            </a:r>
            <a:r>
              <a:rPr lang="en-US" sz="2000" dirty="0">
                <a:latin typeface="Bahnschrift SemiBold Condensed" panose="020B0502040204020203" pitchFamily="34" charset="0"/>
              </a:rPr>
              <a:t>:</a:t>
            </a:r>
            <a:r>
              <a:rPr lang="ru-RU" sz="2000" dirty="0">
                <a:latin typeface="Bahnschrift SemiBold Condensed" panose="020B0502040204020203" pitchFamily="34" charset="0"/>
              </a:rPr>
              <a:t> когда вы передаете объект в функцию по значению</a:t>
            </a:r>
            <a:r>
              <a:rPr lang="en-US" sz="2000" dirty="0">
                <a:latin typeface="Bahnschrift SemiBold Condensed" panose="020B0502040204020203" pitchFamily="34" charset="0"/>
              </a:rPr>
              <a:t>,</a:t>
            </a:r>
            <a:r>
              <a:rPr lang="ru-RU" sz="2000" dirty="0">
                <a:latin typeface="Bahnschrift SemiBold Condensed" panose="020B0502040204020203" pitchFamily="34" charset="0"/>
              </a:rPr>
              <a:t>создается его полная копия. Это затратно  по времени и памяти.</a:t>
            </a:r>
          </a:p>
          <a:p>
            <a:pPr marL="514350" indent="-514350">
              <a:buAutoNum type="arabicPeriod"/>
            </a:pPr>
            <a:r>
              <a:rPr lang="ru-RU" sz="2000" dirty="0">
                <a:latin typeface="Bahnschrift SemiBold Condensed" panose="020B0502040204020203" pitchFamily="34" charset="0"/>
              </a:rPr>
              <a:t>Оптимизация</a:t>
            </a:r>
            <a:r>
              <a:rPr lang="en-US" sz="2000" dirty="0">
                <a:latin typeface="Bahnschrift SemiBold Condensed" panose="020B0502040204020203" pitchFamily="34" charset="0"/>
              </a:rPr>
              <a:t>:</a:t>
            </a:r>
            <a:r>
              <a:rPr lang="ru-RU" sz="2000" dirty="0">
                <a:latin typeface="Bahnschrift SemiBold Condensed" panose="020B0502040204020203" pitchFamily="34" charset="0"/>
              </a:rPr>
              <a:t> передавайте по </a:t>
            </a:r>
            <a:r>
              <a:rPr lang="en-US" sz="2000" dirty="0">
                <a:latin typeface="Bahnschrift SemiBold Condensed" panose="020B0502040204020203" pitchFamily="34" charset="0"/>
              </a:rPr>
              <a:t>const</a:t>
            </a:r>
            <a:r>
              <a:rPr lang="ru-RU" sz="2000" dirty="0">
                <a:latin typeface="Bahnschrift SemiBold Condensed" panose="020B0502040204020203" pitchFamily="34" charset="0"/>
              </a:rPr>
              <a:t> ссылке (константной ссылке) </a:t>
            </a:r>
            <a:r>
              <a:rPr lang="en-US" sz="2000" dirty="0">
                <a:latin typeface="Bahnschrift SemiBold Condensed" panose="020B0502040204020203" pitchFamily="34" charset="0"/>
              </a:rPr>
              <a:t>,</a:t>
            </a:r>
            <a:r>
              <a:rPr lang="ru-RU" sz="2000" dirty="0">
                <a:latin typeface="Bahnschrift SemiBold Condensed" panose="020B0502040204020203" pitchFamily="34" charset="0"/>
              </a:rPr>
              <a:t>если функция не должна изменять объект. Это избавит от </a:t>
            </a:r>
            <a:r>
              <a:rPr lang="ru-RU" sz="2000" dirty="0" err="1">
                <a:latin typeface="Bahnschrift SemiBold Condensed" panose="020B0502040204020203" pitchFamily="34" charset="0"/>
              </a:rPr>
              <a:t>того,что</a:t>
            </a:r>
            <a:r>
              <a:rPr lang="ru-RU" sz="2000" dirty="0">
                <a:latin typeface="Bahnschrift SemiBold Condensed" panose="020B0502040204020203" pitchFamily="34" charset="0"/>
              </a:rPr>
              <a:t> компьютер не создаст полную копию объекта.</a:t>
            </a:r>
          </a:p>
          <a:p>
            <a:pPr marL="514350" indent="-514350">
              <a:buAutoNum type="arabicPeriod"/>
            </a:pPr>
            <a:endParaRPr lang="ru-RU" sz="3200" dirty="0">
              <a:latin typeface="Bahnschrift SemiBold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003353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A1B20D2-F99D-4871-B574-FB4E64B4925C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33" r="9333"/>
          <a:stretch>
            <a:fillRect/>
          </a:stretch>
        </p:blipFill>
        <p:spPr>
          <a:xfrm>
            <a:off x="7510509" y="278029"/>
            <a:ext cx="4145872" cy="2299317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D509D21B-7D44-465E-99BF-EF3AB51F6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155" y="1028604"/>
            <a:ext cx="5776646" cy="1178032"/>
          </a:xfrm>
        </p:spPr>
        <p:txBody>
          <a:bodyPr/>
          <a:lstStyle/>
          <a:p>
            <a:r>
              <a:rPr lang="ru-RU" dirty="0">
                <a:latin typeface="Arial Black" panose="020B0A04020102020204" pitchFamily="34" charset="0"/>
              </a:rPr>
              <a:t>Итог</a:t>
            </a:r>
            <a:r>
              <a:rPr lang="en-US" dirty="0">
                <a:latin typeface="Arial Black" panose="020B0A04020102020204" pitchFamily="34" charset="0"/>
              </a:rPr>
              <a:t>:</a:t>
            </a:r>
            <a:endParaRPr lang="ru-RU" dirty="0">
              <a:latin typeface="Arial Black" panose="020B0A04020102020204" pitchFamily="34" charset="0"/>
            </a:endParaRP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209AFC7-52B3-47B9-AE4E-EDD4F7F46D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23300" y="2311014"/>
            <a:ext cx="5776646" cy="2527315"/>
          </a:xfrm>
        </p:spPr>
        <p:txBody>
          <a:bodyPr>
            <a:normAutofit/>
          </a:bodyPr>
          <a:lstStyle/>
          <a:p>
            <a:r>
              <a:rPr lang="ru-RU" sz="1600" dirty="0">
                <a:latin typeface="Bahnschrift SemiBold" panose="020B0502040204020203" pitchFamily="34" charset="0"/>
              </a:rPr>
              <a:t>Оптимизация С++ - это повышение скорости и снижение потребления ресурсов.</a:t>
            </a:r>
          </a:p>
          <a:p>
            <a:r>
              <a:rPr lang="ru-RU" sz="1600" dirty="0">
                <a:latin typeface="Bahnschrift SemiBold" panose="020B0502040204020203" pitchFamily="34" charset="0"/>
              </a:rPr>
              <a:t>Оптимизация не должна быть первым шагом при написании кода. Но понимание основных причин низкой производительности и умение использовать инструменты и базовые техники являются критически важными навыками для разработки эффективных программ на С++.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118850F-05A0-4759-B0C5-C6468A566C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8566" y="1348225"/>
            <a:ext cx="3654561" cy="293243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0B08A56-985D-477B-97F0-D0EDC1F21B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9743" y="3925570"/>
            <a:ext cx="4037861" cy="2527315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28744025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Атлас">
  <a:themeElements>
    <a:clrScheme name="Атлас">
      <a:dk1>
        <a:sysClr val="windowText" lastClr="000000"/>
      </a:dk1>
      <a:lt1>
        <a:sysClr val="window" lastClr="FFFFFF"/>
      </a:lt1>
      <a:dk2>
        <a:srgbClr val="454545"/>
      </a:dk2>
      <a:lt2>
        <a:srgbClr val="E0E0E0"/>
      </a:lt2>
      <a:accent1>
        <a:srgbClr val="F81B02"/>
      </a:accent1>
      <a:accent2>
        <a:srgbClr val="FC7715"/>
      </a:accent2>
      <a:accent3>
        <a:srgbClr val="AFBF41"/>
      </a:accent3>
      <a:accent4>
        <a:srgbClr val="50C49F"/>
      </a:accent4>
      <a:accent5>
        <a:srgbClr val="3B95C4"/>
      </a:accent5>
      <a:accent6>
        <a:srgbClr val="B560D4"/>
      </a:accent6>
      <a:hlink>
        <a:srgbClr val="FC5A1A"/>
      </a:hlink>
      <a:folHlink>
        <a:srgbClr val="B49E74"/>
      </a:folHlink>
    </a:clrScheme>
    <a:fontScheme name="Атлас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Атлас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alpha val="60000"/>
                <a:satMod val="109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0000"/>
            </a:schemeClr>
          </a:solidFill>
          <a:prstDash val="solid"/>
        </a:ln>
        <a:ln w="15875" cap="flat" cmpd="sng" algn="ctr">
          <a:solidFill>
            <a:schemeClr val="phClr">
              <a:shade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0" h="0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10000">
              <a:schemeClr val="phClr">
                <a:tint val="94000"/>
                <a:lumMod val="116000"/>
              </a:schemeClr>
            </a:gs>
            <a:gs pos="100000">
              <a:schemeClr val="phClr">
                <a:tint val="98000"/>
                <a:shade val="86000"/>
                <a:satMod val="90000"/>
                <a:lumMod val="88000"/>
              </a:schemeClr>
            </a:gs>
          </a:gsLst>
          <a:path path="circle">
            <a:fillToRect l="50000" t="15000" r="50000" b="169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tlas" id="{5156B0E4-0EB1-49FE-A26B-15F6F698AEC6}" vid="{508F7963-D0B5-43F7-BB2C-FCE3009C08EC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Атлас</Template>
  <TotalTime>166</TotalTime>
  <Words>231</Words>
  <Application>Microsoft Office PowerPoint</Application>
  <PresentationFormat>Широкоэкранный</PresentationFormat>
  <Paragraphs>29</Paragraphs>
  <Slides>7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10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</vt:i4>
      </vt:variant>
    </vt:vector>
  </HeadingPairs>
  <TitlesOfParts>
    <vt:vector size="18" baseType="lpstr">
      <vt:lpstr>Arial</vt:lpstr>
      <vt:lpstr>Arial Black</vt:lpstr>
      <vt:lpstr>Bahnschrift Light Condensed</vt:lpstr>
      <vt:lpstr>Bahnschrift SemiBold</vt:lpstr>
      <vt:lpstr>Bahnschrift SemiBold Condensed</vt:lpstr>
      <vt:lpstr>Bahnschrift SemiBold SemiConden</vt:lpstr>
      <vt:lpstr>Calibri</vt:lpstr>
      <vt:lpstr>Calibri Light</vt:lpstr>
      <vt:lpstr>Rockwell</vt:lpstr>
      <vt:lpstr>Wingdings</vt:lpstr>
      <vt:lpstr>Атлас</vt:lpstr>
      <vt:lpstr>Способы оптимизации кода на С++</vt:lpstr>
      <vt:lpstr>Зачем оптимизировать?</vt:lpstr>
      <vt:lpstr>Что такое оптимизация кода?</vt:lpstr>
      <vt:lpstr>Зачем нужна оптимизация?</vt:lpstr>
      <vt:lpstr>Как  подходить к  оптимизации?</vt:lpstr>
      <vt:lpstr>пример</vt:lpstr>
      <vt:lpstr>Итог: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user</dc:creator>
  <cp:lastModifiedBy>user</cp:lastModifiedBy>
  <cp:revision>14</cp:revision>
  <dcterms:created xsi:type="dcterms:W3CDTF">2025-05-10T03:21:58Z</dcterms:created>
  <dcterms:modified xsi:type="dcterms:W3CDTF">2025-05-17T04:31:02Z</dcterms:modified>
</cp:coreProperties>
</file>